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63" r:id="rId2"/>
    <p:sldId id="300" r:id="rId3"/>
    <p:sldId id="301" r:id="rId4"/>
    <p:sldId id="302" r:id="rId5"/>
    <p:sldId id="299" r:id="rId6"/>
    <p:sldId id="264" r:id="rId7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0AA"/>
    <a:srgbClr val="8CB91B"/>
    <a:srgbClr val="085495"/>
    <a:srgbClr val="DDDDDD"/>
    <a:srgbClr val="4E45AA"/>
    <a:srgbClr val="595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7260" autoAdjust="0"/>
  </p:normalViewPr>
  <p:slideViewPr>
    <p:cSldViewPr showGuides="1">
      <p:cViewPr varScale="1">
        <p:scale>
          <a:sx n="106" d="100"/>
          <a:sy n="106" d="100"/>
        </p:scale>
        <p:origin x="-192" y="-96"/>
      </p:cViewPr>
      <p:guideLst>
        <p:guide orient="horz" pos="4247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>
      <p:cViewPr varScale="1">
        <p:scale>
          <a:sx n="76" d="100"/>
          <a:sy n="76" d="100"/>
        </p:scale>
        <p:origin x="-216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BF8A3E0-DB2D-47F2-99C3-9031FA2500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637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8A3E0-DB2D-47F2-99C3-9031FA25009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16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8A3E0-DB2D-47F2-99C3-9031FA25009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96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704D4-1512-4E9F-9018-1D99429C8BC8}" type="slidenum">
              <a:rPr lang="de-DE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de-D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21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"/>
          <p:cNvGrpSpPr>
            <a:grpSpLocks/>
          </p:cNvGrpSpPr>
          <p:nvPr userDrawn="1"/>
        </p:nvGrpSpPr>
        <p:grpSpPr bwMode="auto">
          <a:xfrm>
            <a:off x="0" y="0"/>
            <a:ext cx="9144000" cy="6248400"/>
            <a:chOff x="0" y="0"/>
            <a:chExt cx="9144000" cy="624840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6934200" cy="381000"/>
            </a:xfrm>
            <a:prstGeom prst="rect">
              <a:avLst/>
            </a:prstGeom>
            <a:solidFill>
              <a:srgbClr val="4E60A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6934200" y="0"/>
              <a:ext cx="2209800" cy="381000"/>
            </a:xfrm>
            <a:prstGeom prst="rect">
              <a:avLst/>
            </a:prstGeom>
            <a:solidFill>
              <a:srgbClr val="8CB91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>
                  <a:latin typeface="Arial" charset="0"/>
                  <a:ea typeface="ＭＳ Ｐゴシック" pitchFamily="1" charset="-128"/>
                  <a:cs typeface="+mn-cs"/>
                </a:rPr>
                <a:t>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0" y="6116638"/>
              <a:ext cx="8305800" cy="131762"/>
            </a:xfrm>
            <a:prstGeom prst="rect">
              <a:avLst/>
            </a:prstGeom>
            <a:solidFill>
              <a:srgbClr val="4E60A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8305800" y="6116638"/>
              <a:ext cx="838200" cy="131762"/>
            </a:xfrm>
            <a:prstGeom prst="rect">
              <a:avLst/>
            </a:prstGeom>
            <a:solidFill>
              <a:srgbClr val="8CB91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>
                  <a:latin typeface="Arial" charset="0"/>
                  <a:ea typeface="ＭＳ Ｐゴシック" pitchFamily="1" charset="-128"/>
                  <a:cs typeface="+mn-cs"/>
                </a:rPr>
                <a:t> </a:t>
              </a:r>
            </a:p>
          </p:txBody>
        </p:sp>
      </p:grpSp>
      <p:sp useBgFill="1">
        <p:nvSpPr>
          <p:cNvPr id="9" name="Freihandform 8"/>
          <p:cNvSpPr/>
          <p:nvPr userDrawn="1"/>
        </p:nvSpPr>
        <p:spPr bwMode="auto">
          <a:xfrm>
            <a:off x="8255000" y="6118225"/>
            <a:ext cx="161925" cy="130175"/>
          </a:xfrm>
          <a:custGeom>
            <a:avLst/>
            <a:gdLst>
              <a:gd name="connsiteX0" fmla="*/ 0 w 162274"/>
              <a:gd name="connsiteY0" fmla="*/ 0 h 131364"/>
              <a:gd name="connsiteX1" fmla="*/ 131364 w 162274"/>
              <a:gd name="connsiteY1" fmla="*/ 0 h 131364"/>
              <a:gd name="connsiteX2" fmla="*/ 162274 w 162274"/>
              <a:gd name="connsiteY2" fmla="*/ 131364 h 131364"/>
              <a:gd name="connsiteX3" fmla="*/ 30909 w 162274"/>
              <a:gd name="connsiteY3" fmla="*/ 131364 h 131364"/>
              <a:gd name="connsiteX4" fmla="*/ 0 w 162274"/>
              <a:gd name="connsiteY4" fmla="*/ 0 h 13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74" h="131364">
                <a:moveTo>
                  <a:pt x="0" y="0"/>
                </a:moveTo>
                <a:lnTo>
                  <a:pt x="131364" y="0"/>
                </a:lnTo>
                <a:lnTo>
                  <a:pt x="162274" y="131364"/>
                </a:lnTo>
                <a:lnTo>
                  <a:pt x="30909" y="131364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charset="0"/>
              <a:ea typeface="ＭＳ Ｐゴシック" pitchFamily="1" charset="-128"/>
            </a:endParaRPr>
          </a:p>
        </p:txBody>
      </p:sp>
      <p:sp useBgFill="1">
        <p:nvSpPr>
          <p:cNvPr id="10" name="Freihandform 9"/>
          <p:cNvSpPr/>
          <p:nvPr userDrawn="1"/>
        </p:nvSpPr>
        <p:spPr bwMode="auto">
          <a:xfrm>
            <a:off x="6834188" y="0"/>
            <a:ext cx="252412" cy="385763"/>
          </a:xfrm>
          <a:custGeom>
            <a:avLst/>
            <a:gdLst>
              <a:gd name="connsiteX0" fmla="*/ 0 w 225350"/>
              <a:gd name="connsiteY0" fmla="*/ 0 h 385695"/>
              <a:gd name="connsiteX1" fmla="*/ 134343 w 225350"/>
              <a:gd name="connsiteY1" fmla="*/ 0 h 385695"/>
              <a:gd name="connsiteX2" fmla="*/ 225350 w 225350"/>
              <a:gd name="connsiteY2" fmla="*/ 385695 h 385695"/>
              <a:gd name="connsiteX3" fmla="*/ 91007 w 225350"/>
              <a:gd name="connsiteY3" fmla="*/ 385695 h 385695"/>
              <a:gd name="connsiteX4" fmla="*/ 0 w 225350"/>
              <a:gd name="connsiteY4" fmla="*/ 0 h 38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50" h="385695">
                <a:moveTo>
                  <a:pt x="0" y="0"/>
                </a:moveTo>
                <a:lnTo>
                  <a:pt x="134343" y="0"/>
                </a:lnTo>
                <a:lnTo>
                  <a:pt x="225350" y="385695"/>
                </a:lnTo>
                <a:lnTo>
                  <a:pt x="91007" y="385695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Grafik 19" descr="Logo_IOER_E_RGB_we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6321425"/>
            <a:ext cx="1255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488"/>
            <a:ext cx="7772400" cy="11430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Grafik 13" descr="logo_blau_661x194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429375"/>
            <a:ext cx="10080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2" descr="DDC_Logo_110x50_300dpi_RG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371803"/>
            <a:ext cx="851223" cy="3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4E60A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79512" y="6305545"/>
            <a:ext cx="612068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Marianne </a:t>
            </a:r>
            <a:r>
              <a:rPr lang="de-DE" sz="90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Darbi</a:t>
            </a:r>
            <a:r>
              <a:rPr lang="de-DE" sz="9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(IOER), Prof. Wolfgang Wende (IOER), Jörg Voss (Sächsische Ökoflächenagentur)</a:t>
            </a:r>
          </a:p>
          <a:p>
            <a:r>
              <a:rPr lang="en-US" sz="9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lessons from the '</a:t>
            </a:r>
            <a:r>
              <a:rPr lang="en-US" sz="90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Burgberg</a:t>
            </a:r>
            <a:r>
              <a:rPr lang="en-US" sz="9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Zschaitz</a:t>
            </a:r>
            <a:r>
              <a:rPr lang="en-US" sz="9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 habitat bank in Saxony: Using government metrics and ensuring permanent protection under the German impact mitigation regulation</a:t>
            </a:r>
            <a:r>
              <a:rPr lang="de-DE" sz="9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June, 3, 2014, London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240088" y="65595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20"/>
          <p:cNvGrpSpPr>
            <a:grpSpLocks/>
          </p:cNvGrpSpPr>
          <p:nvPr/>
        </p:nvGrpSpPr>
        <p:grpSpPr bwMode="auto">
          <a:xfrm>
            <a:off x="0" y="0"/>
            <a:ext cx="9144000" cy="6248400"/>
            <a:chOff x="0" y="0"/>
            <a:chExt cx="9144000" cy="6248400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0"/>
              <a:ext cx="6934200" cy="381000"/>
            </a:xfrm>
            <a:prstGeom prst="rect">
              <a:avLst/>
            </a:prstGeom>
            <a:solidFill>
              <a:srgbClr val="4E60A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6934200" y="0"/>
              <a:ext cx="2209800" cy="381000"/>
            </a:xfrm>
            <a:prstGeom prst="rect">
              <a:avLst/>
            </a:prstGeom>
            <a:solidFill>
              <a:srgbClr val="8CB91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>
                  <a:latin typeface="Arial" charset="0"/>
                  <a:ea typeface="ＭＳ Ｐゴシック" pitchFamily="1" charset="-128"/>
                  <a:cs typeface="+mn-cs"/>
                </a:rPr>
                <a:t> </a:t>
              </a: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6116638"/>
              <a:ext cx="8305800" cy="131762"/>
            </a:xfrm>
            <a:prstGeom prst="rect">
              <a:avLst/>
            </a:prstGeom>
            <a:solidFill>
              <a:srgbClr val="4E60A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8305800" y="6116638"/>
              <a:ext cx="838200" cy="131762"/>
            </a:xfrm>
            <a:prstGeom prst="rect">
              <a:avLst/>
            </a:prstGeom>
            <a:solidFill>
              <a:srgbClr val="8CB91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>
                  <a:latin typeface="Arial" charset="0"/>
                  <a:ea typeface="ＭＳ Ｐゴシック" pitchFamily="1" charset="-128"/>
                  <a:cs typeface="+mn-cs"/>
                </a:rPr>
                <a:t> </a:t>
              </a: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 useBgFill="1">
        <p:nvSpPr>
          <p:cNvPr id="16" name="Freihandform 15"/>
          <p:cNvSpPr/>
          <p:nvPr/>
        </p:nvSpPr>
        <p:spPr bwMode="auto">
          <a:xfrm>
            <a:off x="6834188" y="0"/>
            <a:ext cx="252412" cy="385763"/>
          </a:xfrm>
          <a:custGeom>
            <a:avLst/>
            <a:gdLst>
              <a:gd name="connsiteX0" fmla="*/ 0 w 225350"/>
              <a:gd name="connsiteY0" fmla="*/ 0 h 385695"/>
              <a:gd name="connsiteX1" fmla="*/ 134343 w 225350"/>
              <a:gd name="connsiteY1" fmla="*/ 0 h 385695"/>
              <a:gd name="connsiteX2" fmla="*/ 225350 w 225350"/>
              <a:gd name="connsiteY2" fmla="*/ 385695 h 385695"/>
              <a:gd name="connsiteX3" fmla="*/ 91007 w 225350"/>
              <a:gd name="connsiteY3" fmla="*/ 385695 h 385695"/>
              <a:gd name="connsiteX4" fmla="*/ 0 w 225350"/>
              <a:gd name="connsiteY4" fmla="*/ 0 h 38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50" h="385695">
                <a:moveTo>
                  <a:pt x="0" y="0"/>
                </a:moveTo>
                <a:lnTo>
                  <a:pt x="134343" y="0"/>
                </a:lnTo>
                <a:lnTo>
                  <a:pt x="225350" y="385695"/>
                </a:lnTo>
                <a:lnTo>
                  <a:pt x="91007" y="385695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charset="0"/>
              <a:ea typeface="ＭＳ Ｐゴシック" pitchFamily="1" charset="-128"/>
            </a:endParaRPr>
          </a:p>
        </p:txBody>
      </p:sp>
      <p:sp useBgFill="1">
        <p:nvSpPr>
          <p:cNvPr id="17" name="Freihandform 16"/>
          <p:cNvSpPr/>
          <p:nvPr/>
        </p:nvSpPr>
        <p:spPr bwMode="auto">
          <a:xfrm>
            <a:off x="8255000" y="6118225"/>
            <a:ext cx="161925" cy="130175"/>
          </a:xfrm>
          <a:custGeom>
            <a:avLst/>
            <a:gdLst>
              <a:gd name="connsiteX0" fmla="*/ 0 w 162274"/>
              <a:gd name="connsiteY0" fmla="*/ 0 h 131364"/>
              <a:gd name="connsiteX1" fmla="*/ 131364 w 162274"/>
              <a:gd name="connsiteY1" fmla="*/ 0 h 131364"/>
              <a:gd name="connsiteX2" fmla="*/ 162274 w 162274"/>
              <a:gd name="connsiteY2" fmla="*/ 131364 h 131364"/>
              <a:gd name="connsiteX3" fmla="*/ 30909 w 162274"/>
              <a:gd name="connsiteY3" fmla="*/ 131364 h 131364"/>
              <a:gd name="connsiteX4" fmla="*/ 0 w 162274"/>
              <a:gd name="connsiteY4" fmla="*/ 0 h 13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74" h="131364">
                <a:moveTo>
                  <a:pt x="0" y="0"/>
                </a:moveTo>
                <a:lnTo>
                  <a:pt x="131364" y="0"/>
                </a:lnTo>
                <a:lnTo>
                  <a:pt x="162274" y="131364"/>
                </a:lnTo>
                <a:lnTo>
                  <a:pt x="30909" y="131364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32" name="Grafik 19" descr="Logo_IOER_E_RGB_w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1438" y="6321425"/>
            <a:ext cx="1255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2" descr="DDC_Logo_110x50_300dpi_RG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371803"/>
            <a:ext cx="851223" cy="3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3" descr="logo_blau_661x19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6429375"/>
            <a:ext cx="10080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3" r:id="rId2"/>
    <p:sldLayoutId id="2147483885" r:id="rId3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E60AA"/>
          </a:solidFill>
          <a:latin typeface="Verdana" pitchFamily="34" charset="0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E60AA"/>
          </a:solidFill>
          <a:latin typeface="Verdana" pitchFamily="1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E60AA"/>
          </a:solidFill>
          <a:latin typeface="Verdana" pitchFamily="1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E60AA"/>
          </a:solidFill>
          <a:latin typeface="Verdana" pitchFamily="1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E60AA"/>
          </a:solidFill>
          <a:latin typeface="Verdana" pitchFamily="1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2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6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mailto:joerg.voss@sls-sachsen.de" TargetMode="External"/><Relationship Id="rId4" Type="http://schemas.openxmlformats.org/officeDocument/2006/relationships/hyperlink" Target="mailto:M.Darbi@ioer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7128792" cy="2434580"/>
          </a:xfrm>
        </p:spPr>
        <p:txBody>
          <a:bodyPr/>
          <a:lstStyle/>
          <a:p>
            <a:r>
              <a:rPr lang="en-US" sz="2400" dirty="0"/>
              <a:t>Key lessons from the </a:t>
            </a:r>
            <a:r>
              <a:rPr lang="en-US" sz="2400" dirty="0" smtClean="0"/>
              <a:t>'</a:t>
            </a:r>
            <a:r>
              <a:rPr lang="en-US" sz="2400" dirty="0" err="1" smtClean="0"/>
              <a:t>Burgberg</a:t>
            </a:r>
            <a:r>
              <a:rPr lang="en-US" sz="2400" dirty="0" smtClean="0"/>
              <a:t> </a:t>
            </a:r>
            <a:r>
              <a:rPr lang="en-US" sz="2400" dirty="0" err="1"/>
              <a:t>Zschaitz</a:t>
            </a:r>
            <a:r>
              <a:rPr lang="en-US" sz="2400" dirty="0"/>
              <a:t>' habitat </a:t>
            </a:r>
            <a:r>
              <a:rPr lang="en-US" sz="2400" dirty="0" smtClean="0"/>
              <a:t>bank in Saxony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sz="1600" dirty="0" smtClean="0"/>
              <a:t>Using </a:t>
            </a:r>
            <a:r>
              <a:rPr lang="en-US" sz="1600" dirty="0"/>
              <a:t>government metrics </a:t>
            </a:r>
            <a:r>
              <a:rPr lang="en-US" sz="1600" dirty="0" smtClean="0"/>
              <a:t>and ensuring </a:t>
            </a:r>
            <a:r>
              <a:rPr lang="en-US" sz="1600" dirty="0"/>
              <a:t>permanent </a:t>
            </a:r>
            <a:r>
              <a:rPr lang="en-US" sz="1600" dirty="0" smtClean="0"/>
              <a:t>protection for </a:t>
            </a:r>
            <a:r>
              <a:rPr lang="en-US" sz="1600" dirty="0"/>
              <a:t>biodiversity offsets </a:t>
            </a:r>
            <a:r>
              <a:rPr lang="en-US" sz="1600" dirty="0" smtClean="0"/>
              <a:t>under the </a:t>
            </a:r>
            <a:r>
              <a:rPr lang="en-US" sz="1600" dirty="0"/>
              <a:t>German impact mitigation </a:t>
            </a:r>
            <a:r>
              <a:rPr lang="en-US" sz="1600" dirty="0" smtClean="0"/>
              <a:t>regulation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611560" y="3980656"/>
            <a:ext cx="6480720" cy="1752600"/>
          </a:xfrm>
        </p:spPr>
        <p:txBody>
          <a:bodyPr/>
          <a:lstStyle/>
          <a:p>
            <a:r>
              <a:rPr lang="en-US" sz="1400" dirty="0" smtClean="0"/>
              <a:t>“TO </a:t>
            </a:r>
            <a:r>
              <a:rPr lang="en-US" sz="1400" dirty="0"/>
              <a:t>NO NET LOSS OF BIODIVERSITY AND </a:t>
            </a:r>
            <a:r>
              <a:rPr lang="en-US" sz="1400" dirty="0" smtClean="0"/>
              <a:t>BEYOND”, 3-4 </a:t>
            </a:r>
            <a:r>
              <a:rPr lang="en-US" sz="1400" dirty="0"/>
              <a:t>June, </a:t>
            </a:r>
            <a:r>
              <a:rPr lang="en-US" sz="1400" dirty="0" smtClean="0"/>
              <a:t>2014, Zoological Society of </a:t>
            </a:r>
            <a:r>
              <a:rPr lang="en-US" sz="1400" dirty="0"/>
              <a:t>London, Regent’s Park</a:t>
            </a:r>
          </a:p>
          <a:p>
            <a:endParaRPr lang="de-DE" sz="1400" dirty="0" smtClean="0"/>
          </a:p>
          <a:p>
            <a:pPr eaLnBrk="1" hangingPunct="1"/>
            <a:endParaRPr lang="de-DE" sz="1400" dirty="0" smtClean="0"/>
          </a:p>
          <a:p>
            <a:pPr eaLnBrk="1" hangingPunct="1"/>
            <a:r>
              <a:rPr lang="de-DE" sz="1400" dirty="0" smtClean="0"/>
              <a:t>Marianne </a:t>
            </a:r>
            <a:r>
              <a:rPr lang="de-DE" sz="1400" dirty="0" err="1" smtClean="0"/>
              <a:t>Darbi</a:t>
            </a:r>
            <a:r>
              <a:rPr lang="de-DE" sz="1400" dirty="0" smtClean="0"/>
              <a:t>, Prof. Wolfgang Wende (IOER)</a:t>
            </a:r>
          </a:p>
          <a:p>
            <a:pPr eaLnBrk="1" hangingPunct="1"/>
            <a:r>
              <a:rPr lang="de-DE" sz="1400" dirty="0" smtClean="0"/>
              <a:t>Jörg Voss (Sächsische Ökoflächenagentur)</a:t>
            </a:r>
          </a:p>
          <a:p>
            <a:pPr eaLnBrk="1" hangingPunct="1"/>
            <a:endParaRPr lang="de-DE" sz="1400" dirty="0" smtClean="0"/>
          </a:p>
        </p:txBody>
      </p:sp>
      <p:sp>
        <p:nvSpPr>
          <p:cNvPr id="3076" name="Freihandform 7"/>
          <p:cNvSpPr>
            <a:spLocks noChangeArrowheads="1"/>
          </p:cNvSpPr>
          <p:nvPr/>
        </p:nvSpPr>
        <p:spPr bwMode="auto">
          <a:xfrm>
            <a:off x="7113588" y="519113"/>
            <a:ext cx="2047875" cy="5486400"/>
          </a:xfrm>
          <a:custGeom>
            <a:avLst/>
            <a:gdLst>
              <a:gd name="T0" fmla="*/ 2047875 w 2047875"/>
              <a:gd name="T1" fmla="*/ 0 h 5486400"/>
              <a:gd name="T2" fmla="*/ 0 w 2047875"/>
              <a:gd name="T3" fmla="*/ 0 h 5486400"/>
              <a:gd name="T4" fmla="*/ 1266825 w 2047875"/>
              <a:gd name="T5" fmla="*/ 5486400 h 5486400"/>
              <a:gd name="T6" fmla="*/ 2038350 w 2047875"/>
              <a:gd name="T7" fmla="*/ 5486400 h 5486400"/>
              <a:gd name="T8" fmla="*/ 2047875 w 2047875"/>
              <a:gd name="T9" fmla="*/ 0 h 5486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7875"/>
              <a:gd name="T16" fmla="*/ 0 h 5486400"/>
              <a:gd name="T17" fmla="*/ 2047875 w 2047875"/>
              <a:gd name="T18" fmla="*/ 5486400 h 5486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7875" h="5486400">
                <a:moveTo>
                  <a:pt x="2047875" y="0"/>
                </a:moveTo>
                <a:lnTo>
                  <a:pt x="0" y="0"/>
                </a:lnTo>
                <a:lnTo>
                  <a:pt x="1266825" y="5486400"/>
                </a:lnTo>
                <a:lnTo>
                  <a:pt x="2038350" y="5486400"/>
                </a:lnTo>
                <a:lnTo>
                  <a:pt x="2047875" y="0"/>
                </a:lnTo>
                <a:close/>
              </a:path>
            </a:pathLst>
          </a:cu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274" r="1651" b="1255"/>
          <a:stretch/>
        </p:blipFill>
        <p:spPr bwMode="auto">
          <a:xfrm>
            <a:off x="5292079" y="3486125"/>
            <a:ext cx="3669461" cy="25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68" y="548680"/>
            <a:ext cx="7772400" cy="685800"/>
          </a:xfrm>
        </p:spPr>
        <p:txBody>
          <a:bodyPr/>
          <a:lstStyle/>
          <a:p>
            <a:pPr algn="l"/>
            <a:r>
              <a:rPr lang="de-DE" sz="2400" b="1" dirty="0" smtClean="0"/>
              <a:t>Clear </a:t>
            </a:r>
            <a:r>
              <a:rPr lang="de-DE" sz="2400" b="1" dirty="0" err="1" smtClean="0"/>
              <a:t>regulation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policy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guidance</a:t>
            </a:r>
            <a:endParaRPr lang="de-DE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34492" r="10848" b="13745"/>
          <a:stretch/>
        </p:blipFill>
        <p:spPr bwMode="auto">
          <a:xfrm>
            <a:off x="251520" y="3501008"/>
            <a:ext cx="4824536" cy="25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684076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365125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Good experience with mandatory system as a prerequisite for success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Installation of the habitat bank and approval of credits by the competent Nature Conservation Authority, Compensation land register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Clear and consistent loss-gain-calculations and metrics: biotope value based procedure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Spatial and functional relation of impact and offset: compensation within the same Natural Landscape Unit</a:t>
            </a:r>
            <a:endParaRPr lang="de-DE" sz="1500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21311" b="209"/>
          <a:stretch/>
        </p:blipFill>
        <p:spPr bwMode="auto">
          <a:xfrm>
            <a:off x="6948264" y="801470"/>
            <a:ext cx="1957650" cy="24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2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452" r="2900" b="1"/>
          <a:stretch/>
        </p:blipFill>
        <p:spPr>
          <a:xfrm>
            <a:off x="5862918" y="3583483"/>
            <a:ext cx="3101570" cy="2365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67" y="609600"/>
            <a:ext cx="8829695" cy="685800"/>
          </a:xfrm>
        </p:spPr>
        <p:txBody>
          <a:bodyPr/>
          <a:lstStyle/>
          <a:p>
            <a:pPr algn="l"/>
            <a:r>
              <a:rPr lang="de-DE" sz="2400" b="1" dirty="0" err="1" smtClean="0"/>
              <a:t>Active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management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higher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nature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conservation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outcomes</a:t>
            </a:r>
            <a:endParaRPr lang="de-DE" sz="24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512" y="1448693"/>
            <a:ext cx="878497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365125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secure </a:t>
            </a:r>
            <a:r>
              <a:rPr lang="en-US" sz="1500" dirty="0">
                <a:solidFill>
                  <a:srgbClr val="000000"/>
                </a:solidFill>
              </a:rPr>
              <a:t>land with a high nature conservation value or </a:t>
            </a:r>
            <a:r>
              <a:rPr lang="en-US" sz="1500" dirty="0" smtClean="0">
                <a:solidFill>
                  <a:srgbClr val="000000"/>
                </a:solidFill>
              </a:rPr>
              <a:t>potential through land </a:t>
            </a:r>
            <a:r>
              <a:rPr lang="en-US" sz="1500" dirty="0">
                <a:solidFill>
                  <a:srgbClr val="000000"/>
                </a:solidFill>
              </a:rPr>
              <a:t>purchase, </a:t>
            </a:r>
            <a:r>
              <a:rPr lang="en-US" sz="1500" dirty="0" smtClean="0">
                <a:solidFill>
                  <a:srgbClr val="000000"/>
                </a:solidFill>
              </a:rPr>
              <a:t>change or consolidation (land consolidation enables </a:t>
            </a:r>
            <a:r>
              <a:rPr lang="en-US" sz="1500" dirty="0">
                <a:solidFill>
                  <a:srgbClr val="000000"/>
                </a:solidFill>
              </a:rPr>
              <a:t>quick and easy </a:t>
            </a:r>
            <a:r>
              <a:rPr lang="en-US" sz="1500" dirty="0" smtClean="0">
                <a:solidFill>
                  <a:srgbClr val="000000"/>
                </a:solidFill>
              </a:rPr>
              <a:t>land acquisition </a:t>
            </a:r>
            <a:r>
              <a:rPr lang="en-US" sz="1500" dirty="0">
                <a:solidFill>
                  <a:srgbClr val="000000"/>
                </a:solidFill>
              </a:rPr>
              <a:t>without </a:t>
            </a:r>
            <a:r>
              <a:rPr lang="en-US" sz="1500" dirty="0" smtClean="0">
                <a:solidFill>
                  <a:srgbClr val="000000"/>
                </a:solidFill>
              </a:rPr>
              <a:t>extra costs)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1500" dirty="0">
                <a:solidFill>
                  <a:srgbClr val="000000"/>
                </a:solidFill>
              </a:rPr>
              <a:t>Implementation of larger, complex and high quality measures adds to reaching state-wide nature conservation goals and strengthen biotope networks and is more cost-efficient</a:t>
            </a: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Compensation is best implemented in the “normal landscape”, not in protected areas (where potential for enhancement is low and costs are high) </a:t>
            </a:r>
            <a:r>
              <a:rPr lang="en-US" sz="15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Don’t touch the Habitats Directive!</a:t>
            </a:r>
            <a:endParaRPr lang="en-US" sz="15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15347" r="8526" b="10244"/>
          <a:stretch/>
        </p:blipFill>
        <p:spPr>
          <a:xfrm>
            <a:off x="2699792" y="3590862"/>
            <a:ext cx="3014141" cy="23491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r="27092"/>
          <a:stretch/>
        </p:blipFill>
        <p:spPr>
          <a:xfrm>
            <a:off x="179512" y="3583482"/>
            <a:ext cx="2376264" cy="2349185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504" y="3583482"/>
            <a:ext cx="9036496" cy="5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365125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1500" dirty="0" smtClean="0">
                <a:solidFill>
                  <a:srgbClr val="000000"/>
                </a:solidFill>
              </a:rPr>
              <a:t>	before			after</a:t>
            </a: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fb-global.de/media/images/kalk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74272"/>
            <a:ext cx="2930794" cy="21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3629" r="10357"/>
          <a:stretch/>
        </p:blipFill>
        <p:spPr>
          <a:xfrm>
            <a:off x="3333419" y="3766527"/>
            <a:ext cx="2493640" cy="219607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4" y="3750636"/>
            <a:ext cx="3022676" cy="22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67" y="609600"/>
            <a:ext cx="8829695" cy="685800"/>
          </a:xfrm>
        </p:spPr>
        <p:txBody>
          <a:bodyPr/>
          <a:lstStyle/>
          <a:p>
            <a:pPr algn="l"/>
            <a:r>
              <a:rPr lang="de-DE" sz="2400" b="1" dirty="0" smtClean="0"/>
              <a:t>Sound </a:t>
            </a:r>
            <a:r>
              <a:rPr lang="de-DE" sz="2400" b="1" dirty="0" err="1" smtClean="0"/>
              <a:t>business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full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costing</a:t>
            </a:r>
            <a:endParaRPr lang="de-DE" sz="24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3198" y="1088653"/>
            <a:ext cx="8716461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365125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Stable</a:t>
            </a:r>
            <a:r>
              <a:rPr lang="en-US" sz="1500" dirty="0">
                <a:solidFill>
                  <a:srgbClr val="000000"/>
                </a:solidFill>
              </a:rPr>
              <a:t>, independent and not profit-oriented compensation services provider enables the maintenance and safeguarding of the measures in </a:t>
            </a:r>
            <a:r>
              <a:rPr lang="en-US" sz="1500" dirty="0" smtClean="0">
                <a:solidFill>
                  <a:srgbClr val="000000"/>
                </a:solidFill>
              </a:rPr>
              <a:t>perpetuity</a:t>
            </a: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altLang="de-DE" sz="1500" dirty="0">
                <a:solidFill>
                  <a:srgbClr val="000000"/>
                </a:solidFill>
              </a:rPr>
              <a:t>Calculating a price for the single credit – full costing (“</a:t>
            </a:r>
            <a:r>
              <a:rPr lang="en-GB" altLang="de-DE" sz="1500" dirty="0" err="1">
                <a:solidFill>
                  <a:srgbClr val="000000"/>
                </a:solidFill>
              </a:rPr>
              <a:t>Vollkostenkalkulation</a:t>
            </a:r>
            <a:r>
              <a:rPr lang="en-GB" altLang="de-DE" sz="1500" dirty="0" smtClean="0">
                <a:solidFill>
                  <a:srgbClr val="000000"/>
                </a:solidFill>
              </a:rPr>
              <a:t>”) includes all costs from planning of goals and measures over and land acquisition and project implementation to maintenance and monitoring, including </a:t>
            </a:r>
            <a:r>
              <a:rPr lang="en-US" altLang="de-DE" sz="1500" dirty="0" smtClean="0">
                <a:solidFill>
                  <a:srgbClr val="000000"/>
                </a:solidFill>
              </a:rPr>
              <a:t>parameters </a:t>
            </a:r>
            <a:r>
              <a:rPr lang="en-US" altLang="de-DE" sz="1500" dirty="0">
                <a:solidFill>
                  <a:srgbClr val="000000"/>
                </a:solidFill>
              </a:rPr>
              <a:t>such as securities, risk and bridge </a:t>
            </a:r>
            <a:r>
              <a:rPr lang="en-US" altLang="de-DE" sz="1500" dirty="0" smtClean="0">
                <a:solidFill>
                  <a:srgbClr val="000000"/>
                </a:solidFill>
              </a:rPr>
              <a:t>financing</a:t>
            </a: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altLang="de-DE" sz="1500" dirty="0" smtClean="0">
                <a:solidFill>
                  <a:srgbClr val="000000"/>
                </a:solidFill>
              </a:rPr>
              <a:t>Costing </a:t>
            </a:r>
            <a:r>
              <a:rPr lang="en-US" altLang="de-DE" sz="1500" dirty="0">
                <a:solidFill>
                  <a:srgbClr val="000000"/>
                </a:solidFill>
              </a:rPr>
              <a:t>is a process that builds on balancing target values and actual </a:t>
            </a:r>
            <a:r>
              <a:rPr lang="en-US" altLang="de-DE" sz="1500" dirty="0" smtClean="0">
                <a:solidFill>
                  <a:srgbClr val="000000"/>
                </a:solidFill>
              </a:rPr>
              <a:t>values: a cost </a:t>
            </a:r>
            <a:r>
              <a:rPr lang="en-US" altLang="de-DE" sz="1500" dirty="0">
                <a:solidFill>
                  <a:srgbClr val="000000"/>
                </a:solidFill>
              </a:rPr>
              <a:t>estimate at the </a:t>
            </a:r>
            <a:r>
              <a:rPr lang="en-US" altLang="de-DE" sz="1500" dirty="0" smtClean="0">
                <a:solidFill>
                  <a:srgbClr val="000000"/>
                </a:solidFill>
              </a:rPr>
              <a:t>beginning is quarterly </a:t>
            </a:r>
            <a:r>
              <a:rPr lang="en-US" altLang="de-DE" sz="1500" dirty="0">
                <a:solidFill>
                  <a:srgbClr val="000000"/>
                </a:solidFill>
              </a:rPr>
              <a:t>compared with actual used </a:t>
            </a:r>
            <a:r>
              <a:rPr lang="en-US" altLang="de-DE" sz="1500" dirty="0" smtClean="0">
                <a:solidFill>
                  <a:srgbClr val="000000"/>
                </a:solidFill>
              </a:rPr>
              <a:t>resources </a:t>
            </a:r>
            <a:r>
              <a:rPr lang="en-GB" altLang="de-DE" sz="15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GB" altLang="de-DE" sz="1500" dirty="0">
                <a:solidFill>
                  <a:srgbClr val="000000"/>
                </a:solidFill>
                <a:sym typeface="Wingdings" panose="05000000000000000000" pitchFamily="2" charset="2"/>
              </a:rPr>
              <a:t>Price for the single credit adjusts over time to the actual costs</a:t>
            </a:r>
            <a:endParaRPr lang="en-GB" altLang="de-DE" sz="15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flaechenagentur-bw.de/sites/default/files/image/Logo%2520BFAD_nur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78" y="1160660"/>
            <a:ext cx="2076424" cy="20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5508104" y="3573015"/>
            <a:ext cx="3456384" cy="2330825"/>
          </a:xfrm>
          <a:prstGeom prst="rect">
            <a:avLst/>
          </a:prstGeom>
          <a:blipFill dpi="0" rotWithShape="1">
            <a:blip r:embed="rId3"/>
            <a:srcRect/>
            <a:stretch>
              <a:fillRect t="-667" b="-88"/>
            </a:stretch>
          </a:blip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8" name="Picture 4" descr="http://ld-moisel.de/bilder/mahd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61" r="16080" b="1628"/>
          <a:stretch/>
        </p:blipFill>
        <p:spPr bwMode="auto">
          <a:xfrm>
            <a:off x="179513" y="3573016"/>
            <a:ext cx="3024335" cy="234257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512" y="1160660"/>
            <a:ext cx="676875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365125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Landowners and </a:t>
            </a:r>
            <a:r>
              <a:rPr lang="en-GB" altLang="de-DE" sz="1500" dirty="0" smtClean="0">
                <a:solidFill>
                  <a:srgbClr val="000000"/>
                </a:solidFill>
              </a:rPr>
              <a:t>Farmers: </a:t>
            </a:r>
            <a:r>
              <a:rPr lang="en-US" sz="1500" dirty="0" smtClean="0">
                <a:solidFill>
                  <a:srgbClr val="000000"/>
                </a:solidFill>
              </a:rPr>
              <a:t>compensation through Land Use Contracts reduces </a:t>
            </a:r>
            <a:r>
              <a:rPr lang="en-US" sz="1500" dirty="0">
                <a:solidFill>
                  <a:srgbClr val="000000"/>
                </a:solidFill>
              </a:rPr>
              <a:t>consumption of farming land for </a:t>
            </a:r>
            <a:r>
              <a:rPr lang="en-US" sz="1500" dirty="0" smtClean="0">
                <a:solidFill>
                  <a:srgbClr val="000000"/>
                </a:solidFill>
              </a:rPr>
              <a:t>offsets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Authorities</a:t>
            </a:r>
            <a:r>
              <a:rPr lang="en-US" sz="1500" dirty="0">
                <a:solidFill>
                  <a:srgbClr val="000000"/>
                </a:solidFill>
              </a:rPr>
              <a:t>: approval and agreement through the whole process</a:t>
            </a: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 smtClean="0">
                <a:solidFill>
                  <a:srgbClr val="000000"/>
                </a:solidFill>
              </a:rPr>
              <a:t>Public: </a:t>
            </a:r>
            <a:r>
              <a:rPr lang="en-US" sz="1500" dirty="0">
                <a:solidFill>
                  <a:srgbClr val="000000"/>
                </a:solidFill>
              </a:rPr>
              <a:t>acceptance through clear nature conservation goals </a:t>
            </a:r>
            <a:r>
              <a:rPr lang="en-US" sz="1500" dirty="0" smtClean="0">
                <a:solidFill>
                  <a:srgbClr val="000000"/>
                </a:solidFill>
              </a:rPr>
              <a:t>including </a:t>
            </a:r>
            <a:r>
              <a:rPr lang="en-US" sz="1500" dirty="0" err="1">
                <a:solidFill>
                  <a:srgbClr val="000000"/>
                </a:solidFill>
              </a:rPr>
              <a:t>socioecological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aspects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1500" dirty="0">
                <a:solidFill>
                  <a:srgbClr val="000000"/>
                </a:solidFill>
              </a:rPr>
              <a:t>Federal Association of Compensation Agencies: common quality standards</a:t>
            </a: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buBlip>
                <a:blip r:embed="rId5"/>
              </a:buBlip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111968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E60AA"/>
                </a:solidFill>
                <a:latin typeface="Verdana" pitchFamily="34" charset="0"/>
                <a:ea typeface="+mj-ea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E60AA"/>
                </a:solidFill>
                <a:latin typeface="Verdana" pitchFamily="1" charset="0"/>
                <a:ea typeface="ＭＳ Ｐゴシック" pitchFamily="1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E60AA"/>
                </a:solidFill>
                <a:latin typeface="Verdana" pitchFamily="1" charset="0"/>
                <a:ea typeface="ＭＳ Ｐゴシック" pitchFamily="1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E60AA"/>
                </a:solidFill>
                <a:latin typeface="Verdana" pitchFamily="1" charset="0"/>
                <a:ea typeface="ＭＳ Ｐゴシック" pitchFamily="1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E60AA"/>
                </a:solidFill>
                <a:latin typeface="Verdana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/>
            <a:r>
              <a:rPr lang="de-DE" sz="2400" b="1" kern="0" dirty="0" smtClean="0"/>
              <a:t>Strong regional </a:t>
            </a:r>
            <a:r>
              <a:rPr lang="de-DE" sz="2400" b="1" kern="0" dirty="0" err="1" smtClean="0"/>
              <a:t>cooperation</a:t>
            </a:r>
            <a:endParaRPr lang="de-DE" sz="2400" b="1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13889"/>
          <a:stretch/>
        </p:blipFill>
        <p:spPr>
          <a:xfrm>
            <a:off x="3347864" y="3573016"/>
            <a:ext cx="2016224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sz="2400" dirty="0" err="1" smtClean="0">
                <a:solidFill>
                  <a:srgbClr val="8CB91B"/>
                </a:solidFill>
              </a:rPr>
              <a:t>Contact</a:t>
            </a:r>
            <a:r>
              <a:rPr lang="de-DE" dirty="0" smtClean="0">
                <a:solidFill>
                  <a:srgbClr val="8CB91B"/>
                </a:solidFill>
              </a:rPr>
              <a:t/>
            </a:r>
            <a:br>
              <a:rPr lang="de-DE" dirty="0" smtClean="0">
                <a:solidFill>
                  <a:srgbClr val="8CB91B"/>
                </a:solidFill>
              </a:rPr>
            </a:b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7"/>
            <a:ext cx="3081070" cy="34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0063" y="1700807"/>
            <a:ext cx="4575993" cy="34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4025" indent="-454025" eaLnBrk="0" hangingPunct="0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spcBef>
                <a:spcPts val="350"/>
              </a:spcBef>
            </a:pPr>
            <a:r>
              <a:rPr lang="de-DE" altLang="de-DE" sz="1400" b="1" dirty="0" smtClean="0">
                <a:solidFill>
                  <a:srgbClr val="000000"/>
                </a:solidFill>
              </a:rPr>
              <a:t>Leibniz </a:t>
            </a:r>
            <a:r>
              <a:rPr lang="de-DE" altLang="de-DE" sz="1400" b="1" dirty="0">
                <a:solidFill>
                  <a:srgbClr val="000000"/>
                </a:solidFill>
              </a:rPr>
              <a:t>Institute </a:t>
            </a:r>
            <a:r>
              <a:rPr lang="de-DE" altLang="de-DE" sz="1400" b="1" dirty="0" err="1">
                <a:solidFill>
                  <a:srgbClr val="000000"/>
                </a:solidFill>
              </a:rPr>
              <a:t>of</a:t>
            </a:r>
            <a:r>
              <a:rPr lang="de-DE" altLang="de-DE" sz="1400" b="1" dirty="0">
                <a:solidFill>
                  <a:srgbClr val="0000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0000"/>
                </a:solidFill>
              </a:rPr>
              <a:t>Ecological</a:t>
            </a:r>
            <a:r>
              <a:rPr lang="de-DE" altLang="de-DE" sz="1400" b="1" dirty="0" smtClean="0">
                <a:solidFill>
                  <a:srgbClr val="000000"/>
                </a:solidFill>
              </a:rPr>
              <a:t> Urban </a:t>
            </a:r>
            <a:r>
              <a:rPr lang="de-DE" altLang="de-DE" sz="1400" b="1" dirty="0" err="1" smtClean="0">
                <a:solidFill>
                  <a:srgbClr val="000000"/>
                </a:solidFill>
              </a:rPr>
              <a:t>and</a:t>
            </a:r>
            <a:r>
              <a:rPr lang="de-DE" altLang="de-DE" sz="1400" b="1" dirty="0" smtClean="0">
                <a:solidFill>
                  <a:srgbClr val="000000"/>
                </a:solidFill>
              </a:rPr>
              <a:t> Regional </a:t>
            </a:r>
            <a:r>
              <a:rPr lang="de-DE" altLang="de-DE" sz="1400" b="1" dirty="0" err="1" smtClean="0">
                <a:solidFill>
                  <a:srgbClr val="000000"/>
                </a:solidFill>
              </a:rPr>
              <a:t>development</a:t>
            </a:r>
            <a:r>
              <a:rPr lang="de-DE" altLang="de-DE" sz="1400" b="1" dirty="0" smtClean="0">
                <a:solidFill>
                  <a:srgbClr val="000000"/>
                </a:solidFill>
              </a:rPr>
              <a:t> (IOER)</a:t>
            </a:r>
            <a:r>
              <a:rPr lang="de-DE" altLang="de-DE" sz="1400" b="1" dirty="0">
                <a:solidFill>
                  <a:srgbClr val="000000"/>
                </a:solidFill>
              </a:rPr>
              <a:t>	</a:t>
            </a:r>
            <a:endParaRPr lang="de-DE" altLang="de-DE" sz="14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 smtClean="0">
                <a:solidFill>
                  <a:srgbClr val="000000"/>
                </a:solidFill>
              </a:rPr>
              <a:t>Marianne </a:t>
            </a:r>
            <a:r>
              <a:rPr lang="de-DE" altLang="de-DE" sz="1400" dirty="0" err="1" smtClean="0">
                <a:solidFill>
                  <a:srgbClr val="000000"/>
                </a:solidFill>
              </a:rPr>
              <a:t>Darbi</a:t>
            </a:r>
            <a:endParaRPr lang="de-DE" altLang="de-DE" sz="14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 smtClean="0">
                <a:solidFill>
                  <a:srgbClr val="000000"/>
                </a:solidFill>
              </a:rPr>
              <a:t>Fon</a:t>
            </a:r>
            <a:r>
              <a:rPr lang="de-DE" altLang="de-DE" sz="1400" dirty="0">
                <a:solidFill>
                  <a:srgbClr val="000000"/>
                </a:solidFill>
              </a:rPr>
              <a:t>: 	0351 </a:t>
            </a:r>
            <a:r>
              <a:rPr lang="de-DE" altLang="de-DE" sz="1400" dirty="0" smtClean="0">
                <a:solidFill>
                  <a:srgbClr val="000000"/>
                </a:solidFill>
              </a:rPr>
              <a:t>4679 223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 smtClean="0">
                <a:solidFill>
                  <a:srgbClr val="000000"/>
                </a:solidFill>
              </a:rPr>
              <a:t>Fax </a:t>
            </a:r>
            <a:r>
              <a:rPr lang="de-DE" altLang="de-DE" sz="1400" dirty="0">
                <a:solidFill>
                  <a:srgbClr val="000000"/>
                </a:solidFill>
              </a:rPr>
              <a:t>:	0351 4679 212</a:t>
            </a: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 smtClean="0">
                <a:solidFill>
                  <a:srgbClr val="000000"/>
                </a:solidFill>
              </a:rPr>
              <a:t>E-Mail</a:t>
            </a:r>
            <a:r>
              <a:rPr lang="de-DE" altLang="de-DE" sz="1400" dirty="0">
                <a:solidFill>
                  <a:srgbClr val="000000"/>
                </a:solidFill>
              </a:rPr>
              <a:t>: </a:t>
            </a:r>
            <a:r>
              <a:rPr lang="de-DE" altLang="de-DE" sz="1400" dirty="0" smtClean="0">
                <a:solidFill>
                  <a:srgbClr val="009999"/>
                </a:solidFill>
                <a:hlinkClick r:id="rId4"/>
              </a:rPr>
              <a:t>M.Darbi@ioer.de</a:t>
            </a:r>
          </a:p>
          <a:p>
            <a:pPr marL="0" indent="0" eaLnBrk="1" hangingPunct="1">
              <a:spcBef>
                <a:spcPts val="350"/>
              </a:spcBef>
            </a:pPr>
            <a:endParaRPr lang="de-DE" altLang="de-DE" sz="1400" dirty="0">
              <a:solidFill>
                <a:srgbClr val="009999"/>
              </a:solidFill>
              <a:hlinkClick r:id="rId4"/>
            </a:endParaRP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b="1" dirty="0" smtClean="0">
                <a:solidFill>
                  <a:srgbClr val="000000"/>
                </a:solidFill>
              </a:rPr>
              <a:t>Sächsische Ökoflächen-Agentur</a:t>
            </a:r>
            <a:r>
              <a:rPr lang="de-DE" altLang="de-DE" sz="1400" b="1" dirty="0">
                <a:solidFill>
                  <a:srgbClr val="000000"/>
                </a:solidFill>
              </a:rPr>
              <a:t>	</a:t>
            </a: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 smtClean="0">
                <a:solidFill>
                  <a:srgbClr val="000000"/>
                </a:solidFill>
              </a:rPr>
              <a:t>Jörg Voss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>
                <a:solidFill>
                  <a:srgbClr val="000000"/>
                </a:solidFill>
              </a:rPr>
              <a:t>Fon: 	</a:t>
            </a:r>
            <a:r>
              <a:rPr lang="de-DE" sz="1400" dirty="0">
                <a:solidFill>
                  <a:srgbClr val="000000"/>
                </a:solidFill>
              </a:rPr>
              <a:t> 03521 </a:t>
            </a:r>
            <a:r>
              <a:rPr lang="de-DE" sz="1400" dirty="0" smtClean="0">
                <a:solidFill>
                  <a:srgbClr val="000000"/>
                </a:solidFill>
              </a:rPr>
              <a:t>4690 29 </a:t>
            </a:r>
          </a:p>
          <a:p>
            <a:pPr marL="0" indent="0" eaLnBrk="1" hangingPunct="1">
              <a:spcBef>
                <a:spcPts val="350"/>
              </a:spcBef>
            </a:pPr>
            <a:endParaRPr lang="de-DE" altLang="de-DE" sz="1400" dirty="0">
              <a:solidFill>
                <a:srgbClr val="000000"/>
              </a:solidFill>
              <a:hlinkClick r:id="rId4"/>
            </a:endParaRPr>
          </a:p>
          <a:p>
            <a:pPr marL="0" indent="0" eaLnBrk="1" hangingPunct="1">
              <a:spcBef>
                <a:spcPts val="350"/>
              </a:spcBef>
            </a:pPr>
            <a:r>
              <a:rPr lang="de-DE" altLang="de-DE" sz="1400" dirty="0" smtClean="0">
                <a:solidFill>
                  <a:srgbClr val="000000"/>
                </a:solidFill>
              </a:rPr>
              <a:t>E-Mail</a:t>
            </a:r>
            <a:r>
              <a:rPr lang="de-DE" altLang="de-DE" sz="1400" dirty="0">
                <a:solidFill>
                  <a:srgbClr val="000000"/>
                </a:solidFill>
              </a:rPr>
              <a:t>: </a:t>
            </a:r>
            <a:r>
              <a:rPr lang="de-DE" sz="1400" dirty="0">
                <a:hlinkClick r:id="rId5"/>
              </a:rPr>
              <a:t>joerg.voss@sls-sachsen.de</a:t>
            </a:r>
            <a:endParaRPr lang="de-DE" altLang="de-DE" sz="1400" dirty="0">
              <a:solidFill>
                <a:srgbClr val="009999"/>
              </a:solidFill>
              <a:hlinkClick r:id="rId4"/>
            </a:endParaRPr>
          </a:p>
          <a:p>
            <a:pPr eaLnBrk="1" hangingPunct="1">
              <a:spcBef>
                <a:spcPts val="350"/>
              </a:spcBef>
              <a:buFont typeface="Arial" charset="0"/>
              <a:buNone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pic>
        <p:nvPicPr>
          <p:cNvPr id="5" name="Picture 8" descr="http://www.sls-sachsen.de/typo3temp/pics/344b124eb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1428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91" y="2209800"/>
            <a:ext cx="1876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ENGLISCH mit TU Logo und Dresden Concept Logo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Vorlage_ENGLISCH mit TU Logo und Dresden Concept Logo</Template>
  <TotalTime>0</TotalTime>
  <Words>376</Words>
  <Application>Microsoft Office PowerPoint</Application>
  <PresentationFormat>Bildschirmpräsentation (4:3)</PresentationFormat>
  <Paragraphs>41</Paragraphs>
  <Slides>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Vorlage_ENGLISCH mit TU Logo und Dresden Concept Logo</vt:lpstr>
      <vt:lpstr>Key lessons from the 'Burgberg Zschaitz' habitat bank in Saxony  Using government metrics and ensuring permanent protection for biodiversity offsets under the German impact mitigation regulation </vt:lpstr>
      <vt:lpstr>Clear regulation and policy guidance</vt:lpstr>
      <vt:lpstr>Active land management for higher nature conservation outcomes</vt:lpstr>
      <vt:lpstr>Sound business and full costing</vt:lpstr>
      <vt:lpstr>PowerPoint-Präsentation</vt:lpstr>
      <vt:lpstr>Contact </vt:lpstr>
    </vt:vector>
  </TitlesOfParts>
  <Company>IOER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Marianne Darbi</dc:creator>
  <cp:lastModifiedBy>Marianne Darbi</cp:lastModifiedBy>
  <cp:revision>148</cp:revision>
  <cp:lastPrinted>2014-05-13T13:32:24Z</cp:lastPrinted>
  <dcterms:created xsi:type="dcterms:W3CDTF">2014-05-08T11:45:25Z</dcterms:created>
  <dcterms:modified xsi:type="dcterms:W3CDTF">2014-08-12T12:37:01Z</dcterms:modified>
</cp:coreProperties>
</file>